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7" r:id="rId3"/>
  </p:sldMasterIdLst>
  <p:notesMasterIdLst>
    <p:notesMasterId r:id="rId102"/>
  </p:notesMasterIdLst>
  <p:sldIdLst>
    <p:sldId id="454" r:id="rId4"/>
    <p:sldId id="369" r:id="rId5"/>
    <p:sldId id="350" r:id="rId6"/>
    <p:sldId id="375" r:id="rId7"/>
    <p:sldId id="346" r:id="rId8"/>
    <p:sldId id="395" r:id="rId9"/>
    <p:sldId id="473" r:id="rId10"/>
    <p:sldId id="472" r:id="rId11"/>
    <p:sldId id="264" r:id="rId12"/>
    <p:sldId id="265" r:id="rId13"/>
    <p:sldId id="257" r:id="rId14"/>
    <p:sldId id="258" r:id="rId15"/>
    <p:sldId id="359" r:id="rId16"/>
    <p:sldId id="471" r:id="rId17"/>
    <p:sldId id="273" r:id="rId18"/>
    <p:sldId id="400" r:id="rId19"/>
    <p:sldId id="381" r:id="rId20"/>
    <p:sldId id="474" r:id="rId21"/>
    <p:sldId id="335" r:id="rId22"/>
    <p:sldId id="278" r:id="rId23"/>
    <p:sldId id="279" r:id="rId24"/>
    <p:sldId id="327" r:id="rId25"/>
    <p:sldId id="322" r:id="rId26"/>
    <p:sldId id="280" r:id="rId27"/>
    <p:sldId id="283" r:id="rId28"/>
    <p:sldId id="284" r:id="rId29"/>
    <p:sldId id="285" r:id="rId30"/>
    <p:sldId id="363" r:id="rId31"/>
    <p:sldId id="286" r:id="rId32"/>
    <p:sldId id="287" r:id="rId33"/>
    <p:sldId id="469" r:id="rId34"/>
    <p:sldId id="282" r:id="rId35"/>
    <p:sldId id="403" r:id="rId36"/>
    <p:sldId id="266" r:id="rId37"/>
    <p:sldId id="288" r:id="rId38"/>
    <p:sldId id="256" r:id="rId39"/>
    <p:sldId id="321" r:id="rId40"/>
    <p:sldId id="262" r:id="rId41"/>
    <p:sldId id="324" r:id="rId42"/>
    <p:sldId id="323" r:id="rId43"/>
    <p:sldId id="372" r:id="rId44"/>
    <p:sldId id="459" r:id="rId45"/>
    <p:sldId id="468" r:id="rId46"/>
    <p:sldId id="259" r:id="rId47"/>
    <p:sldId id="458" r:id="rId48"/>
    <p:sldId id="260" r:id="rId49"/>
    <p:sldId id="376" r:id="rId50"/>
    <p:sldId id="467" r:id="rId51"/>
    <p:sldId id="325" r:id="rId52"/>
    <p:sldId id="450" r:id="rId53"/>
    <p:sldId id="292" r:id="rId54"/>
    <p:sldId id="267" r:id="rId55"/>
    <p:sldId id="401" r:id="rId56"/>
    <p:sldId id="392" r:id="rId57"/>
    <p:sldId id="475" r:id="rId58"/>
    <p:sldId id="409" r:id="rId59"/>
    <p:sldId id="373" r:id="rId60"/>
    <p:sldId id="274" r:id="rId61"/>
    <p:sldId id="275" r:id="rId62"/>
    <p:sldId id="326" r:id="rId63"/>
    <p:sldId id="291" r:id="rId64"/>
    <p:sldId id="290" r:id="rId65"/>
    <p:sldId id="276" r:id="rId66"/>
    <p:sldId id="412" r:id="rId67"/>
    <p:sldId id="466" r:id="rId68"/>
    <p:sldId id="289" r:id="rId69"/>
    <p:sldId id="413" r:id="rId70"/>
    <p:sldId id="456" r:id="rId71"/>
    <p:sldId id="411" r:id="rId72"/>
    <p:sldId id="465" r:id="rId73"/>
    <p:sldId id="270" r:id="rId74"/>
    <p:sldId id="426" r:id="rId75"/>
    <p:sldId id="418" r:id="rId76"/>
    <p:sldId id="425" r:id="rId77"/>
    <p:sldId id="417" r:id="rId78"/>
    <p:sldId id="416" r:id="rId79"/>
    <p:sldId id="419" r:id="rId80"/>
    <p:sldId id="271" r:id="rId81"/>
    <p:sldId id="427" r:id="rId82"/>
    <p:sldId id="455" r:id="rId83"/>
    <p:sldId id="424" r:id="rId84"/>
    <p:sldId id="301" r:id="rId85"/>
    <p:sldId id="317" r:id="rId86"/>
    <p:sldId id="316" r:id="rId87"/>
    <p:sldId id="315" r:id="rId88"/>
    <p:sldId id="318" r:id="rId89"/>
    <p:sldId id="360" r:id="rId90"/>
    <p:sldId id="302" r:id="rId91"/>
    <p:sldId id="320" r:id="rId92"/>
    <p:sldId id="268" r:id="rId93"/>
    <p:sldId id="336" r:id="rId94"/>
    <p:sldId id="457" r:id="rId95"/>
    <p:sldId id="415" r:id="rId96"/>
    <p:sldId id="366" r:id="rId97"/>
    <p:sldId id="365" r:id="rId98"/>
    <p:sldId id="377" r:id="rId99"/>
    <p:sldId id="368" r:id="rId100"/>
    <p:sldId id="367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64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42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r>
              <a:rPr lang="en-US" dirty="0"/>
              <a:t>Supports documents up to 2GB (in binary format)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46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92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enough rules that you could make a game show out of it, but thankfully we can let SQL Server do the heavy thinking for 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0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availability of the *-wildcard, where if the value exists ANYWHERE in the key, a true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3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5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08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659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32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8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984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 userDrawn="1"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 userDrawn="1"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42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 userDrawn="1"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 userDrawn="1"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60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 userDrawn="1"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 userDrawn="1"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6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 userDrawn="1"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 userDrawn="1"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00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047264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 userDrawn="1"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 userDrawn="1"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867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www.PASSDataCommunitySummit.com</a:t>
            </a:r>
            <a:r>
              <a:rPr lang="en-GB" sz="28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3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 userDrawn="1"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7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6932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4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54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</a:t>
            </a:r>
            <a:br>
              <a:rPr lang="en-GB" altLang="en-US" dirty="0"/>
            </a:br>
            <a:r>
              <a:rPr lang="en-GB" altLang="en-US" dirty="0"/>
              <a:t>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42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8659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8198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5443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9664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0151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39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62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6011317"/>
            <a:ext cx="2454730" cy="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7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84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11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 userDrawn="1"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 userDrawn="1"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 userDrawn="1"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06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086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97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57876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790320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17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25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1315961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751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7275185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99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97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101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4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2709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37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1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597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641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89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15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1650492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670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392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58D5B-17ED-4B16-A399-90597FBE0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49605045-47C4-409E-9253-A8318FF0C14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3390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62466" y="5730272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SQL Server 2025+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3D8C-5670-441A-BB32-9D76CED4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 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B60940-8718-4D43-BF59-978C82B7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304332"/>
              </p:ext>
            </p:extLst>
          </p:nvPr>
        </p:nvGraphicFramePr>
        <p:xfrm>
          <a:off x="890718" y="1690688"/>
          <a:ext cx="98620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862">
                  <a:extLst>
                    <a:ext uri="{9D8B030D-6E8A-4147-A177-3AD203B41FA5}">
                      <a16:colId xmlns:a16="http://schemas.microsoft.com/office/drawing/2014/main" val="2036446645"/>
                    </a:ext>
                  </a:extLst>
                </a:gridCol>
                <a:gridCol w="2351315">
                  <a:extLst>
                    <a:ext uri="{9D8B030D-6E8A-4147-A177-3AD203B41FA5}">
                      <a16:colId xmlns:a16="http://schemas.microsoft.com/office/drawing/2014/main" val="2308742333"/>
                    </a:ext>
                  </a:extLst>
                </a:gridCol>
                <a:gridCol w="2495693">
                  <a:extLst>
                    <a:ext uri="{9D8B030D-6E8A-4147-A177-3AD203B41FA5}">
                      <a16:colId xmlns:a16="http://schemas.microsoft.com/office/drawing/2014/main" val="1489675129"/>
                    </a:ext>
                  </a:extLst>
                </a:gridCol>
                <a:gridCol w="2963206">
                  <a:extLst>
                    <a:ext uri="{9D8B030D-6E8A-4147-A177-3AD203B41FA5}">
                      <a16:colId xmlns:a16="http://schemas.microsoft.com/office/drawing/2014/main" val="26147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(SQL 2025+)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NVARCHAR(MAX)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4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UTF-8 (binary format)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UTF-16 (Unicode)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ASCII (1 byte per character)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6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Highly Compressed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due to 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read/writes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due to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faster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83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90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2989-D05E-DD6B-FF94-9CAAA745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8" y="977417"/>
            <a:ext cx="6924870" cy="319988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Kanit SemiBold" pitchFamily="2" charset="-34"/>
                <a:cs typeface="Kanit SemiBold" pitchFamily="2" charset="-34"/>
              </a:rPr>
              <a:t>The JSON T-SQL Operators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84A584-1685-3B43-588A-64C9199F9D4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8B252B9-AB55-32AD-5E8A-6BB6CC778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day</a:t>
            </a:r>
            <a:r>
              <a:rPr lang="en-US" dirty="0"/>
              <a:t>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6E80072-F8C5-4250-FB8B-CF0CD1B98F3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16126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5A9E24-7B34-4D16-AE90-17F8CBB93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B90F82A9-BE56-4B65-91B3-3BB274E6B0B0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65F4DB-B7EB-4C5A-A7A4-AECAE4D43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0946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JSON_CONTAINS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1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70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B59FB-029E-4C16-B432-245F938BD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46" y="491230"/>
            <a:ext cx="1981477" cy="116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2B2570-B53E-450B-9E8E-3911999DBBAA}"/>
              </a:ext>
            </a:extLst>
          </p:cNvPr>
          <p:cNvSpPr/>
          <p:nvPr/>
        </p:nvSpPr>
        <p:spPr>
          <a:xfrm>
            <a:off x="6579394" y="491230"/>
            <a:ext cx="2500312" cy="115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elevised game show titled Is it JSON?">
            <a:extLst>
              <a:ext uri="{FF2B5EF4-FFF2-40B4-BE49-F238E27FC236}">
                <a16:creationId xmlns:a16="http://schemas.microsoft.com/office/drawing/2014/main" id="{8C7AE387-603B-E611-6D8A-1CC830EF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 (1, 3). All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</a:p>
          <a:p>
            <a:r>
              <a:rPr lang="en-US" dirty="0"/>
              <a:t>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5583712"/>
            <a:ext cx="296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38442"/>
              </p:ext>
            </p:extLst>
          </p:nvPr>
        </p:nvGraphicFramePr>
        <p:xfrm>
          <a:off x="1256921" y="2555630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{false, true, null}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42" y="4985079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615521" y="4911399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61BA7-596A-4668-B457-00461A553F21}"/>
              </a:ext>
            </a:extLst>
          </p:cNvPr>
          <p:cNvSpPr/>
          <p:nvPr/>
        </p:nvSpPr>
        <p:spPr>
          <a:xfrm>
            <a:off x="7166741" y="4600569"/>
            <a:ext cx="1746298" cy="745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1073475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'Bob'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'$.a'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NULL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'Mom'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'Dad'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'false'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JSON_CONTAINS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value,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key/value combination exists within the JSON document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16EF7253-193A-4155-ABE5-0A3FA3A1D440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913695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E3E22-E34E-404F-BCB9-D4F0228EE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8D24F2-0532-46D4-8647-32A597C23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46950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9" name="Title 9">
            <a:extLst>
              <a:ext uri="{FF2B5EF4-FFF2-40B4-BE49-F238E27FC236}">
                <a16:creationId xmlns:a16="http://schemas.microsoft.com/office/drawing/2014/main" id="{C9E49D86-8811-4322-85CB-EF66EDE96F5E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865174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ARRAY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WRAPPER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		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endParaRPr lang="en-US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ARRAY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WRAPPER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                  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array or object from the original JSON , but not scalar/Boolean values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4EE6D895-9D23-4732-9F1A-1F99255ADD34}"/>
              </a:ext>
            </a:extLst>
          </p:cNvPr>
          <p:cNvSpPr/>
          <p:nvPr/>
        </p:nvSpPr>
        <p:spPr>
          <a:xfrm rot="20706229">
            <a:off x="9082864" y="151324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E6A58-3B9E-42E5-AAC9-C28A13BBDFA9}"/>
              </a:ext>
            </a:extLst>
          </p:cNvPr>
          <p:cNvSpPr txBox="1"/>
          <p:nvPr/>
        </p:nvSpPr>
        <p:spPr>
          <a:xfrm>
            <a:off x="9876002" y="6159064"/>
            <a:ext cx="16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</p:txBody>
      </p:sp>
    </p:spTree>
    <p:extLst>
      <p:ext uri="{BB962C8B-B14F-4D97-AF65-F5344CB8AC3E}">
        <p14:creationId xmlns:p14="http://schemas.microsoft.com/office/powerpoint/2010/main" val="1380976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scalar/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boolean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(as string)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FB983E-29AF-472A-A67E-75ED05E2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DF872B6E-A3F3-49A7-9723-43C6DAE5AB4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26A7A9-8DD1-4024-A8A5-6B5DA6D1E457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</a:t>
            </a:r>
            <a:r>
              <a:rPr lang="en-US" dirty="0">
                <a:solidFill>
                  <a:srgbClr val="FFFFFF"/>
                </a:solidFill>
              </a:rPr>
              <a:t>O</a:t>
            </a:r>
            <a:r>
              <a:rPr kumimoji="0" 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perators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as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556578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38824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159C14-A747-4838-A211-05A903F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77" y="482426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lax/strict optional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– 'AS JSON' because array/object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path not necessary because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of matching key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datatype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68" y="4730048"/>
            <a:ext cx="4364781" cy="1052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support not yet supported for JSON native data type.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Convert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F583-EB7A-4D2E-BE10-8153BAD4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99" y="4730049"/>
            <a:ext cx="1140522" cy="10521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216733-0662-42F5-B3FB-0CCE8E50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10" y="398549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hour 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SQL Saturday Speaker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E2235-B872-4543-87FF-592937C7A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996148"/>
            <a:ext cx="478737" cy="478737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F4313E1-91C1-4948-A604-639EB6E32FB9}"/>
              </a:ext>
            </a:extLst>
          </p:cNvPr>
          <p:cNvSpPr txBox="1">
            <a:spLocks/>
          </p:cNvSpPr>
          <p:nvPr/>
        </p:nvSpPr>
        <p:spPr bwMode="auto">
          <a:xfrm>
            <a:off x="1378681" y="5960657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58582-CD8C-4D8C-A903-576D8B68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DA9A27D9-2658-401E-A816-E71B76E72B49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EE6B9D-6F89-482E-AF41-3BA6A6326D12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OPENJSON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 + CROSS APPLY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5679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7D6C79E5-D99B-43E6-A504-AB3459AE626D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9121A-55A2-4D29-8F9F-AABE2C41D3B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61A79-0E9D-4879-8357-6888F7C4760F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1E255-A990-42EE-9E4F-736A7B0AA09D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7D332-9B79-4714-BFE3-6AA9D509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8B31C-83DD-49FA-8CEA-8B8242C4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D1F4E-82AB-405E-96D6-5A30CA9C0601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6BC35-88D2-4016-B5D7-684730F7D01A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3B9B57-FDDB-4D28-998B-0DCA5917D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7592B2-EBDD-4D99-B8FD-C571F3E42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88EB1F-6AB4-4E6D-A6B2-83DC165F5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F7AD9-12D3-4263-93B8-A8C7B8C94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5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AD7BEB6-520D-4E32-9D3B-705861878D01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15B0F9-19BB-44AF-8D47-6F69C4C8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96345"/>
              </p:ext>
            </p:extLst>
          </p:nvPr>
        </p:nvGraphicFramePr>
        <p:xfrm>
          <a:off x="1210042" y="1321156"/>
          <a:ext cx="962591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4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7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.modify()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29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41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74486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()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397A4-CF51-4B45-811F-674428A24341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CA936-9946-4736-A4BF-C8C23D5967BB}"/>
              </a:ext>
            </a:extLst>
          </p:cNvPr>
          <p:cNvSpPr txBox="1"/>
          <p:nvPr/>
        </p:nvSpPr>
        <p:spPr>
          <a:xfrm>
            <a:off x="7830839" y="4290117"/>
            <a:ext cx="32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 object of </a:t>
            </a:r>
            <a:r>
              <a:rPr lang="en-US" dirty="0" err="1">
                <a:solidFill>
                  <a:srgbClr val="FF0000"/>
                </a:solidFill>
              </a:rPr>
              <a:t>key:value</a:t>
            </a:r>
            <a:r>
              <a:rPr lang="en-US" dirty="0">
                <a:solidFill>
                  <a:srgbClr val="FF0000"/>
                </a:solidFill>
              </a:rPr>
              <a:t> pairs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644CD4-0A81-43ED-A85B-9764FC8B2A6C}"/>
              </a:ext>
            </a:extLst>
          </p:cNvPr>
          <p:cNvCxnSpPr>
            <a:cxnSpLocks/>
          </p:cNvCxnSpPr>
          <p:nvPr/>
        </p:nvCxnSpPr>
        <p:spPr>
          <a:xfrm flipH="1">
            <a:off x="8979694" y="4716231"/>
            <a:ext cx="288059" cy="7188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5928-93B4-4B80-82C8-F808C074EB18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F8A15-0F98-4012-AF72-29DE5477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5BC1C6D4-FCE6-442E-B2B0-2771390F5594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957095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8155C1-3EE5-432C-A4DE-A2963C3C7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15640-BA47-41FD-A771-B879974E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2440832"/>
            <a:ext cx="2552700" cy="628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0A3020-1E9C-412E-880E-20189EA5FA1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4175538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5079B-E256-47E3-B96F-D3B7DF691908}"/>
              </a:ext>
            </a:extLst>
          </p:cNvPr>
          <p:cNvSpPr/>
          <p:nvPr/>
        </p:nvSpPr>
        <p:spPr>
          <a:xfrm>
            <a:off x="6227292" y="3825896"/>
            <a:ext cx="973608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D8352-0C80-49A9-A845-8B340F6F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12A2F96E-FB18-410B-B260-2CD3D387689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639CAC-FB8B-42A9-A544-EA5A4A03750E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FOR JSON AUTO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0438">
                  <a:lumMod val="25000"/>
                  <a:lumOff val="75000"/>
                </a:srgbClr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2135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7200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Sets, only if pre-exists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9D284E-6BA6-4892-8ED7-D5C63994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26" y="4712249"/>
            <a:ext cx="265564" cy="2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287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3046833"/>
            <a:ext cx="806287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63E8D73F-480D-4667-BC39-246CC2302272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913457"/>
          </a:xfrm>
        </p:spPr>
        <p:txBody>
          <a:bodyPr>
            <a:normAutofit/>
          </a:bodyPr>
          <a:lstStyle/>
          <a:p>
            <a:r>
              <a:rPr lang="en-US" sz="2900" dirty="0"/>
              <a:t>Learned about the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/>
              <a:t> datatype</a:t>
            </a:r>
          </a:p>
          <a:p>
            <a:r>
              <a:rPr lang="en-US" sz="2900" dirty="0"/>
              <a:t>Learned all the JSON operators:</a:t>
            </a:r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r>
              <a:rPr lang="en-US" sz="2900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sz="2900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900" dirty="0"/>
              <a:t>Learned how to review “all the JSON” inside SQL Management Studio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F3AB2C-2880-4EDB-BB80-D46B9E16B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17026"/>
              </p:ext>
            </p:extLst>
          </p:nvPr>
        </p:nvGraphicFramePr>
        <p:xfrm>
          <a:off x="925858" y="2627990"/>
          <a:ext cx="10266948" cy="19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089">
                  <a:extLst>
                    <a:ext uri="{9D8B030D-6E8A-4147-A177-3AD203B41FA5}">
                      <a16:colId xmlns:a16="http://schemas.microsoft.com/office/drawing/2014/main" val="2274405430"/>
                    </a:ext>
                  </a:extLst>
                </a:gridCol>
                <a:gridCol w="5301859">
                  <a:extLst>
                    <a:ext uri="{9D8B030D-6E8A-4147-A177-3AD203B41FA5}">
                      <a16:colId xmlns:a16="http://schemas.microsoft.com/office/drawing/2014/main" val="2471089133"/>
                    </a:ext>
                  </a:extLst>
                </a:gridCol>
              </a:tblGrid>
              <a:tr h="195776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JSON_CONTAINS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- “.modify”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JSON_PATH_EXISTS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JSON_QUERY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 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JSON_VALUE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OPENJSON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</a:t>
                      </a: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20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WITH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1800" b="0" dirty="0">
                        <a:solidFill>
                          <a:srgbClr val="80808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93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BCADEB2-65C0-481B-8B68-03C26D1585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99513" y="1009650"/>
            <a:ext cx="2419350" cy="2419350"/>
          </a:xfrm>
        </p:spPr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Safe travels home!</a:t>
            </a:r>
          </a:p>
          <a:p>
            <a:endParaRPr lang="en-US" dirty="0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77047469-BBDD-4856-BF7D-50BAD7B1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6" y="3766912"/>
            <a:ext cx="6137623" cy="711882"/>
          </a:xfrm>
        </p:spPr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15B8FAA-AD59-4DE8-9997-020D286B89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365882" y="4433964"/>
            <a:ext cx="5336557" cy="553208"/>
          </a:xfrm>
        </p:spPr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AA5FF999-DD12-4F7D-815E-DF2B66BDC83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365882" y="4954942"/>
            <a:ext cx="5336557" cy="5532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B774540-21E4-4286-9482-3D2F57576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32" name="Graphic 11">
            <a:extLst>
              <a:ext uri="{FF2B5EF4-FFF2-40B4-BE49-F238E27FC236}">
                <a16:creationId xmlns:a16="http://schemas.microsoft.com/office/drawing/2014/main" id="{BDBF74C2-00DE-4B33-AA8F-1E411DA24DE2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445859-2F28-474C-9FD7-06628468FC43}"/>
              </a:ext>
            </a:extLst>
          </p:cNvPr>
          <p:cNvGrpSpPr/>
          <p:nvPr/>
        </p:nvGrpSpPr>
        <p:grpSpPr>
          <a:xfrm>
            <a:off x="7013758" y="4122853"/>
            <a:ext cx="1263722" cy="1301273"/>
            <a:chOff x="8578921" y="4130211"/>
            <a:chExt cx="1263722" cy="130127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553A62-6125-4E36-8DF3-79DDB00F40E4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034870-6F65-4C08-9A02-04C02ED5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F8F7C-55A7-4231-8046-0E444888B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439259"/>
            <a:ext cx="478737" cy="47873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B57CA41-9A96-48A2-85D4-01A71FD9EA08}"/>
              </a:ext>
            </a:extLst>
          </p:cNvPr>
          <p:cNvSpPr txBox="1">
            <a:spLocks/>
          </p:cNvSpPr>
          <p:nvPr/>
        </p:nvSpPr>
        <p:spPr bwMode="auto">
          <a:xfrm>
            <a:off x="1378681" y="5403768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97576</TotalTime>
  <Words>11089</Words>
  <Application>Microsoft Office PowerPoint</Application>
  <PresentationFormat>Widescreen</PresentationFormat>
  <Paragraphs>1717</Paragraphs>
  <Slides>98</Slides>
  <Notes>82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98</vt:i4>
      </vt:variant>
    </vt:vector>
  </HeadingPairs>
  <TitlesOfParts>
    <vt:vector size="118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Verdana</vt:lpstr>
      <vt:lpstr>Wingdings</vt:lpstr>
      <vt:lpstr>Office Theme</vt:lpstr>
      <vt:lpstr>PASS 2025</vt:lpstr>
      <vt:lpstr>Redgate theme v2</vt:lpstr>
      <vt:lpstr>Reviewing after the presentation?</vt:lpstr>
      <vt:lpstr>The JSON T-SQL Operators</vt:lpstr>
      <vt:lpstr>PowerPoint Presentation</vt:lpstr>
      <vt:lpstr>PowerPoint Presentation</vt:lpstr>
      <vt:lpstr>PowerPoint Presentation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is not JSON-type friendly (yet)</vt:lpstr>
      <vt:lpstr>Datatype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Jeff Foushee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266</cp:revision>
  <dcterms:created xsi:type="dcterms:W3CDTF">2024-01-27T23:55:18Z</dcterms:created>
  <dcterms:modified xsi:type="dcterms:W3CDTF">2025-08-17T17:38:51Z</dcterms:modified>
</cp:coreProperties>
</file>